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82FD7AF-9A4D-4C2D-9B4C-7D3EC89DEE73}" type="datetimeFigureOut">
              <a:rPr lang="en-US" smtClean="0"/>
              <a:pPr/>
              <a:t>11/22/2021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B4C17A-ED8F-40A7-8D2A-AB267B308C6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609600"/>
            <a:ext cx="7851648" cy="2209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How to Win Friends and Influence People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905000"/>
            <a:ext cx="7854696" cy="4038600"/>
          </a:xfrm>
        </p:spPr>
        <p:txBody>
          <a:bodyPr/>
          <a:lstStyle/>
          <a:p>
            <a:pPr algn="ctr"/>
            <a:r>
              <a:rPr lang="en-US" b="1" dirty="0" smtClean="0"/>
              <a:t> </a:t>
            </a:r>
            <a:endParaRPr lang="en-US" dirty="0" smtClean="0"/>
          </a:p>
          <a:p>
            <a:pPr algn="ctr"/>
            <a:r>
              <a:rPr lang="en-US" dirty="0" smtClean="0"/>
              <a:t>Name</a:t>
            </a:r>
          </a:p>
          <a:p>
            <a:pPr algn="ctr"/>
            <a:r>
              <a:rPr lang="en-US" dirty="0" smtClean="0"/>
              <a:t>Institution Affiliation</a:t>
            </a:r>
          </a:p>
          <a:p>
            <a:pPr algn="ctr"/>
            <a:r>
              <a:rPr lang="en-US" dirty="0" smtClean="0"/>
              <a:t>Course Name</a:t>
            </a:r>
          </a:p>
          <a:p>
            <a:pPr algn="ctr"/>
            <a:r>
              <a:rPr lang="en-US" dirty="0" smtClean="0"/>
              <a:t>Instructor</a:t>
            </a:r>
          </a:p>
          <a:p>
            <a:pPr algn="ctr"/>
            <a:r>
              <a:rPr lang="en-US" dirty="0" smtClean="0"/>
              <a:t>Date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0"/>
            <a:ext cx="7851648" cy="914400"/>
          </a:xfrm>
        </p:spPr>
        <p:txBody>
          <a:bodyPr/>
          <a:lstStyle/>
          <a:p>
            <a:pPr algn="ctr"/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914400"/>
            <a:ext cx="8686800" cy="5715000"/>
          </a:xfrm>
        </p:spPr>
        <p:txBody>
          <a:bodyPr>
            <a:normAutofit/>
          </a:bodyPr>
          <a:lstStyle/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i="1" dirty="0" smtClean="0">
                <a:latin typeface="Times New Roman"/>
                <a:ea typeface="Calibri"/>
                <a:cs typeface="Times New Roman"/>
              </a:rPr>
              <a:t>“How to win friends and influence people”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 was authored by Dale </a:t>
            </a:r>
            <a:r>
              <a:rPr lang="en-US" sz="2800" dirty="0" err="1" smtClean="0">
                <a:latin typeface="Times New Roman"/>
                <a:ea typeface="Calibri"/>
                <a:cs typeface="Times New Roman"/>
              </a:rPr>
              <a:t>Cornegie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.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The book was published in 1936.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indent="-342900" algn="l">
              <a:lnSpc>
                <a:spcPct val="120000"/>
              </a:lnSpc>
              <a:spcBef>
                <a:spcPts val="0"/>
              </a:spcBef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It is a motivational and inspiring book.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The book has four main sections;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Fundamental techniques in handling people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Six ways to make people like you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How to win people to your way of thinking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Be a leader-how to change people without giving offense or arousing 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resentment 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(Carnegie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, 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2019).</a:t>
            </a:r>
            <a:endParaRPr lang="en-US" dirty="0" smtClean="0">
              <a:latin typeface="Times New Roman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R="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 </a:t>
            </a:r>
            <a:endParaRPr lang="en-US" sz="2400" dirty="0">
              <a:latin typeface="Calibri"/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851648" cy="1219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Main Ideas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371600"/>
            <a:ext cx="8686800" cy="5257800"/>
          </a:xfrm>
        </p:spPr>
        <p:txBody>
          <a:bodyPr>
            <a:normAutofit/>
          </a:bodyPr>
          <a:lstStyle/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Criticism is futile- puts people on defensive position to justify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themselves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.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Appreciate others with honesty and sincerity.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Treat other people with respect, love, and be welcoming.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Be friendly and respect other people’s ideas and opinions.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Avoid arguments but through down challenges.  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Observe leadership qualities. 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Praising and honoring appreciations. 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Avoid criticisms by taking of own mistakes first.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Recognizing even the slightest improvements and praising them. 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Providing a conducive working </a:t>
            </a:r>
            <a:r>
              <a:rPr lang="en-US" dirty="0" smtClean="0">
                <a:latin typeface="Times New Roman"/>
                <a:ea typeface="Calibri"/>
                <a:cs typeface="Times New Roman"/>
              </a:rPr>
              <a:t>environment (Carnegie, 2019). 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algn="l">
              <a:lnSpc>
                <a:spcPct val="12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851648" cy="2133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Transformational Leadership Theory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828800"/>
            <a:ext cx="8610600" cy="4876800"/>
          </a:xfrm>
        </p:spPr>
        <p:txBody>
          <a:bodyPr>
            <a:normAutofit/>
          </a:bodyPr>
          <a:lstStyle/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Transformational leadership theory focuses on creating valuable and positive change in employees.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Transformational leaders focus on transforming workers to support each other and the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organization( Anderson, 2018).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Dale Carnegie advocates for employers respecting to respect employee.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Employers to avoid arguments but start a correction discussion in a friendly way.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Everyone needs to show respect for others’ opinions. 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spcBef>
                <a:spcPts val="0"/>
              </a:spcBef>
              <a:spcAft>
                <a:spcPts val="10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Mistakes to be corrected honorably without criticism.  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5720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Situational Leadership Theory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0"/>
            <a:ext cx="8839200" cy="5181600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Situational leadership theory refers to leaders adopting to different leadership styles depending with situation and team members’ development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level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(</a:t>
            </a:r>
            <a:r>
              <a:rPr lang="en-US" sz="2800" dirty="0" err="1" smtClean="0">
                <a:latin typeface="Times New Roman"/>
                <a:ea typeface="Calibri"/>
                <a:cs typeface="Times New Roman"/>
              </a:rPr>
              <a:t>Wuryani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et al.,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2021).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According to situational theory of leadership, a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leader;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Leads and makes decisions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Supervises the team and provides feedback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Encourages team members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Delegates responsibilities 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Carnegie supports situational theory of leadership through advocating for;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Encouraging employers to ask questions to help provide directions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Appreciate employees’ work in honorable ways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Use encouragements to correct situation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Being a good listener 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0480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Democratic Leadership Theory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0"/>
            <a:ext cx="8763000" cy="5181600"/>
          </a:xfrm>
        </p:spPr>
        <p:txBody>
          <a:bodyPr>
            <a:normAutofit fontScale="85000" lnSpcReduction="10000"/>
          </a:bodyPr>
          <a:lstStyle/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Democratic theory of leadership involves members to actively participate in decision-making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process (</a:t>
            </a:r>
            <a:r>
              <a:rPr lang="en-US" sz="2800" dirty="0" err="1" smtClean="0">
                <a:latin typeface="Times New Roman"/>
                <a:ea typeface="Calibri"/>
                <a:cs typeface="Times New Roman"/>
              </a:rPr>
              <a:t>Wuryani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 et al., 2021).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It benefits of democratic leadership are;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Encourages employee to actively and freely share their ideas and opinions</a:t>
            </a:r>
            <a:endParaRPr lang="en-US" sz="2200" dirty="0" smtClean="0">
              <a:latin typeface="Calibri"/>
              <a:ea typeface="Calibri"/>
              <a:cs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Encourages employees’ creativity and innovativeness since members feel more engaged </a:t>
            </a:r>
            <a:endParaRPr lang="en-US" sz="2200" dirty="0" smtClean="0">
              <a:latin typeface="Calibri"/>
              <a:ea typeface="Calibri"/>
              <a:cs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Promotes team morale</a:t>
            </a:r>
            <a:endParaRPr lang="en-US" sz="22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Carnegie’s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principles encourages leaders to adopt democratic leadership theory through;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Being genuinely interested in other people’s interest</a:t>
            </a:r>
            <a:endParaRPr lang="en-US" sz="2200" dirty="0" smtClean="0">
              <a:latin typeface="Calibri"/>
              <a:ea typeface="Calibri"/>
              <a:cs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Making others feel important</a:t>
            </a:r>
            <a:endParaRPr lang="en-US" sz="2200" dirty="0" smtClean="0">
              <a:latin typeface="Calibri"/>
              <a:ea typeface="Calibri"/>
              <a:cs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Lets others feel their ideas are worthy</a:t>
            </a:r>
            <a:endParaRPr lang="en-US" sz="2200" dirty="0" smtClean="0">
              <a:latin typeface="Calibri"/>
              <a:ea typeface="Calibri"/>
              <a:cs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Letting other share their ideas and opinions</a:t>
            </a:r>
            <a:endParaRPr lang="en-US" sz="2200" dirty="0" smtClean="0">
              <a:latin typeface="Calibri"/>
              <a:ea typeface="Calibri"/>
              <a:cs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0"/>
            <a:ext cx="7851648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Servant Leadership Theory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95400"/>
            <a:ext cx="9144000" cy="5410200"/>
          </a:xfrm>
        </p:spPr>
        <p:txBody>
          <a:bodyPr>
            <a:normAutofit/>
          </a:bodyPr>
          <a:lstStyle/>
          <a:p>
            <a:pPr marL="342900" marR="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Servant leadership theory focuses on a close interaction between the management and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employees(Anderson,2018).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The leadership argues that effective leaders are people’s servants through;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Collaboration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Trust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Empathy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Active listening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According 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to Carnegie, to be a good leader, one needs to;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Be honest with employees and encouraging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Cultivate on a fine reputation to live up to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Praise even the slightest improvement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pPr marL="1257300" lvl="2" indent="-342900" algn="l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Calibri"/>
                <a:cs typeface="Times New Roman"/>
              </a:rPr>
              <a:t>Call attention to mistakes indirectly not by attacking others</a:t>
            </a:r>
            <a:endParaRPr lang="en-US" sz="1900" dirty="0" smtClean="0">
              <a:latin typeface="Calibri"/>
              <a:ea typeface="Calibri"/>
              <a:cs typeface="Times New Roman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0"/>
            <a:ext cx="7851648" cy="1447800"/>
          </a:xfrm>
        </p:spPr>
        <p:txBody>
          <a:bodyPr/>
          <a:lstStyle/>
          <a:p>
            <a:pPr algn="ctr"/>
            <a:r>
              <a:rPr lang="en-US" dirty="0" smtClean="0"/>
              <a:t>Application to Nursing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524000"/>
            <a:ext cx="8915400" cy="5334000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Times New Roman"/>
              </a:rPr>
              <a:t>Nursing practice is about health promotion, illness prevention and health restoration. </a:t>
            </a:r>
            <a:endParaRPr lang="en-US" sz="4800" b="1" dirty="0" smtClean="0">
              <a:latin typeface="Times New Roman"/>
              <a:ea typeface="Times New Roman"/>
            </a:endParaRPr>
          </a:p>
          <a:p>
            <a:pPr marL="342900" marR="0" lvl="0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Times New Roman"/>
              </a:rPr>
              <a:t>Caring is the basic responsibility of every nurse</a:t>
            </a:r>
            <a:endParaRPr lang="en-US" sz="4800" b="1" dirty="0" smtClean="0">
              <a:latin typeface="Times New Roman"/>
              <a:ea typeface="Times New Roman"/>
            </a:endParaRPr>
          </a:p>
          <a:p>
            <a:pPr marL="342900" marR="0" lvl="0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Times New Roman"/>
              </a:rPr>
              <a:t>Nurses should focus on the physical and mental health of a </a:t>
            </a:r>
            <a:r>
              <a:rPr lang="en-US" sz="2800" dirty="0" smtClean="0">
                <a:latin typeface="Times New Roman"/>
                <a:ea typeface="Times New Roman"/>
              </a:rPr>
              <a:t>patient</a:t>
            </a:r>
            <a:r>
              <a:rPr lang="en-US" sz="2800" dirty="0" smtClean="0">
                <a:latin typeface="Times New Roman"/>
                <a:ea typeface="Times New Roman"/>
              </a:rPr>
              <a:t> (Reynolds, 2020)</a:t>
            </a:r>
            <a:r>
              <a:rPr lang="en-US" sz="2800" dirty="0" smtClean="0">
                <a:latin typeface="Times New Roman"/>
                <a:ea typeface="Times New Roman"/>
              </a:rPr>
              <a:t>.</a:t>
            </a:r>
            <a:endParaRPr lang="en-US" sz="4800" b="1" dirty="0" smtClean="0">
              <a:latin typeface="Times New Roman"/>
              <a:ea typeface="Times New Roman"/>
            </a:endParaRPr>
          </a:p>
          <a:p>
            <a:pPr marL="342900" marR="0" lvl="0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Times New Roman"/>
              </a:rPr>
              <a:t>According to Dale Carnegie, a nurse;</a:t>
            </a:r>
            <a:endParaRPr lang="en-US" sz="48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Should not to condemn, criticize or complain about a patient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Remain genuine with patients, smile and always listen to them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Always remember name of patients when addressing to them as it helps a patient feel comfortable 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-304800"/>
            <a:ext cx="7851648" cy="1371600"/>
          </a:xfrm>
        </p:spPr>
        <p:txBody>
          <a:bodyPr/>
          <a:lstStyle/>
          <a:p>
            <a:pPr algn="ctr"/>
            <a:r>
              <a:rPr lang="en-US" dirty="0" smtClean="0"/>
              <a:t>Cont’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8915400" cy="5410200"/>
          </a:xfrm>
        </p:spPr>
        <p:txBody>
          <a:bodyPr>
            <a:normAutofit fontScale="77500" lnSpcReduction="20000"/>
          </a:bodyPr>
          <a:lstStyle/>
          <a:p>
            <a:pPr marL="342900" marR="0" lvl="0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Times New Roman"/>
              </a:rPr>
              <a:t>Through the “</a:t>
            </a:r>
            <a:r>
              <a:rPr lang="en-US" sz="2800" i="1" dirty="0" smtClean="0">
                <a:latin typeface="Times New Roman"/>
                <a:ea typeface="Times New Roman"/>
              </a:rPr>
              <a:t>How to Win Friends and Influence People” </a:t>
            </a:r>
            <a:r>
              <a:rPr lang="en-US" sz="2800" dirty="0" smtClean="0">
                <a:latin typeface="Times New Roman"/>
                <a:ea typeface="Times New Roman"/>
              </a:rPr>
              <a:t>nurse understand the importance of different leadership qualities like;</a:t>
            </a:r>
            <a:endParaRPr lang="en-US" sz="48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Empathy- a nurse understands how best to relate with patients, honor their medication decisions and act in a friendly </a:t>
            </a:r>
            <a:r>
              <a:rPr lang="en-US" dirty="0" smtClean="0">
                <a:latin typeface="Times New Roman"/>
                <a:ea typeface="Times New Roman"/>
              </a:rPr>
              <a:t>way</a:t>
            </a:r>
            <a:r>
              <a:rPr lang="en-US" dirty="0" smtClean="0">
                <a:latin typeface="Times New Roman"/>
                <a:ea typeface="Times New Roman"/>
              </a:rPr>
              <a:t> (Reynolds, 2020)</a:t>
            </a:r>
            <a:r>
              <a:rPr lang="en-US" dirty="0" smtClean="0">
                <a:latin typeface="Times New Roman"/>
                <a:ea typeface="Times New Roman"/>
              </a:rPr>
              <a:t>. 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Respect- In nursing, respect is paramount. 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"/>
            </a:pPr>
            <a:r>
              <a:rPr lang="en-US" dirty="0" smtClean="0">
                <a:latin typeface="Times New Roman"/>
                <a:ea typeface="Times New Roman"/>
              </a:rPr>
              <a:t>A </a:t>
            </a:r>
            <a:r>
              <a:rPr lang="en-US" dirty="0" smtClean="0">
                <a:latin typeface="Times New Roman"/>
                <a:ea typeface="Times New Roman"/>
              </a:rPr>
              <a:t>nurse needs to show respect to patients, families and organizational staff members.</a:t>
            </a:r>
            <a:endParaRPr lang="en-US" sz="43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Self-awareness- owning mistakes before criticizing others is essential in nursing. 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"/>
            </a:pPr>
            <a:r>
              <a:rPr lang="en-US" dirty="0" smtClean="0">
                <a:latin typeface="Times New Roman"/>
                <a:ea typeface="Times New Roman"/>
              </a:rPr>
              <a:t>Carnegie advocates for addressing other people’s issues politely.</a:t>
            </a:r>
            <a:endParaRPr lang="en-US" sz="43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Democracy- Nursing codes of ethics states that a nurse should not go against a patient’s </a:t>
            </a:r>
            <a:r>
              <a:rPr lang="en-US" dirty="0" smtClean="0">
                <a:latin typeface="Times New Roman"/>
                <a:ea typeface="Times New Roman"/>
              </a:rPr>
              <a:t>decision</a:t>
            </a:r>
            <a:r>
              <a:rPr lang="en-US" dirty="0" smtClean="0">
                <a:latin typeface="Times New Roman"/>
                <a:ea typeface="Times New Roman"/>
              </a:rPr>
              <a:t> (Reynolds, 2020)</a:t>
            </a:r>
            <a:r>
              <a:rPr lang="en-US" dirty="0" smtClean="0">
                <a:latin typeface="Times New Roman"/>
                <a:ea typeface="Times New Roman"/>
              </a:rPr>
              <a:t>.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"/>
            </a:pPr>
            <a:r>
              <a:rPr lang="en-US" dirty="0" smtClean="0">
                <a:latin typeface="Times New Roman"/>
                <a:ea typeface="Times New Roman"/>
              </a:rPr>
              <a:t>A patient has a right to decide what he or she prefers. </a:t>
            </a:r>
            <a:endParaRPr lang="en-US" sz="4300" b="1" dirty="0" smtClean="0">
              <a:latin typeface="Times New Roman"/>
              <a:ea typeface="Times New Roman"/>
            </a:endParaRPr>
          </a:p>
          <a:p>
            <a:pPr marL="1257300" lvl="2" indent="-342900" algn="l">
              <a:lnSpc>
                <a:spcPct val="12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"/>
            </a:pPr>
            <a:r>
              <a:rPr lang="en-US" dirty="0" smtClean="0">
                <a:latin typeface="Times New Roman"/>
                <a:ea typeface="Times New Roman"/>
              </a:rPr>
              <a:t>A nurse should respect patients’ opinions at all time.   </a:t>
            </a:r>
            <a:endParaRPr lang="en-US" sz="4300" b="1" dirty="0"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851648" cy="990600"/>
          </a:xfrm>
        </p:spPr>
        <p:txBody>
          <a:bodyPr/>
          <a:lstStyle/>
          <a:p>
            <a:pPr algn="ctr"/>
            <a:r>
              <a:rPr lang="en-US" dirty="0" smtClean="0"/>
              <a:t>Implications to Nursing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219200"/>
            <a:ext cx="8915400" cy="5334000"/>
          </a:xfrm>
        </p:spPr>
        <p:txBody>
          <a:bodyPr>
            <a:normAutofit fontScale="92500" lnSpcReduction="20000"/>
          </a:bodyPr>
          <a:lstStyle/>
          <a:p>
            <a:pPr marL="342900" marR="0" lvl="0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Times New Roman"/>
              </a:rPr>
              <a:t>“</a:t>
            </a:r>
            <a:r>
              <a:rPr lang="en-US" sz="2800" i="1" dirty="0" smtClean="0">
                <a:latin typeface="Times New Roman"/>
                <a:ea typeface="Times New Roman"/>
              </a:rPr>
              <a:t>How to Win Friends and Influence People</a:t>
            </a:r>
            <a:r>
              <a:rPr lang="en-US" sz="2800" dirty="0" smtClean="0">
                <a:latin typeface="Times New Roman"/>
                <a:ea typeface="Times New Roman"/>
              </a:rPr>
              <a:t>” promotes an individual-centered approach to influencing others</a:t>
            </a:r>
            <a:endParaRPr lang="en-US" sz="48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Application of it in healthcare can help reduce a sense of beleaguering and promoting performance. 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Creates a comfortable working environment holding onto nursing working ethics, organizational values and promoting democracy (Reynolds, 2020)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Promotes </a:t>
            </a:r>
            <a:r>
              <a:rPr lang="en-US" dirty="0" smtClean="0">
                <a:latin typeface="Times New Roman"/>
                <a:ea typeface="Times New Roman"/>
              </a:rPr>
              <a:t>team work among the nursing body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Can foster a good nurse-patient relationship considering that the patient’s rights are respected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L="800100" lvl="1" indent="-34290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Font typeface="Wingdings"/>
              <a:buChar char=""/>
            </a:pPr>
            <a:r>
              <a:rPr lang="en-US" dirty="0" smtClean="0">
                <a:latin typeface="Times New Roman"/>
                <a:ea typeface="Times New Roman"/>
              </a:rPr>
              <a:t>Promotes a great passion and vision for the nursing profession </a:t>
            </a:r>
            <a:endParaRPr lang="en-US" sz="4600" b="1" dirty="0" smtClean="0">
              <a:latin typeface="Times New Roman"/>
              <a:ea typeface="Times New Roman"/>
            </a:endParaRPr>
          </a:p>
          <a:p>
            <a:pPr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800" dirty="0" smtClean="0">
                <a:solidFill>
                  <a:srgbClr val="222222"/>
                </a:solidFill>
                <a:latin typeface="Times New Roman"/>
                <a:ea typeface="Calibri"/>
                <a:cs typeface="Times New Roman"/>
              </a:rPr>
              <a:t> 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0"/>
            <a:ext cx="7851648" cy="9144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143000"/>
            <a:ext cx="8458200" cy="5410200"/>
          </a:xfrm>
        </p:spPr>
        <p:txBody>
          <a:bodyPr>
            <a:normAutofit fontScale="92500" lnSpcReduction="10000"/>
          </a:bodyPr>
          <a:lstStyle/>
          <a:p>
            <a:pPr marL="3429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In conclusion, </a:t>
            </a:r>
            <a:r>
              <a:rPr lang="en-US" sz="2800" dirty="0" err="1" smtClean="0">
                <a:latin typeface="Times New Roman"/>
                <a:ea typeface="Calibri"/>
                <a:cs typeface="Times New Roman"/>
              </a:rPr>
              <a:t>Cornegie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 advocates for proper handling of employees.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He believes that a good relationship is created through honesty, love, and sincerity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Treating someone with respect helps to create a bond and trust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A leader needs to always appreciate the efforts of others, never judge them and ready to improve their skills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Symbol"/>
              <a:buChar char=""/>
            </a:pPr>
            <a:r>
              <a:rPr lang="en-US" sz="2800" dirty="0" err="1" smtClean="0">
                <a:latin typeface="Times New Roman"/>
                <a:ea typeface="Calibri"/>
                <a:cs typeface="Times New Roman"/>
              </a:rPr>
              <a:t>Cornegie’s</a:t>
            </a:r>
            <a:r>
              <a:rPr lang="en-US" sz="2800" dirty="0" smtClean="0">
                <a:latin typeface="Times New Roman"/>
                <a:ea typeface="Calibri"/>
                <a:cs typeface="Times New Roman"/>
              </a:rPr>
              <a:t> principles can be related to transformational, situational, democratic and servant leadership theory. 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marL="342900" marR="0" lvl="0" indent="-34290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Font typeface="Symbol"/>
              <a:buChar char=""/>
            </a:pPr>
            <a:r>
              <a:rPr lang="en-US" sz="2800" dirty="0" smtClean="0">
                <a:latin typeface="Times New Roman"/>
                <a:ea typeface="Calibri"/>
                <a:cs typeface="Times New Roman"/>
              </a:rPr>
              <a:t>It is applicable and beneficial to nursing profession by promoting nursing skills and relationship with patients</a:t>
            </a:r>
            <a:endParaRPr lang="en-US" sz="2400" dirty="0" smtClean="0">
              <a:latin typeface="Calibri"/>
              <a:ea typeface="Calibri"/>
              <a:cs typeface="Times New Roman"/>
            </a:endParaRPr>
          </a:p>
          <a:p>
            <a:pPr algn="l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0"/>
            <a:ext cx="7851648" cy="1219200"/>
          </a:xfrm>
        </p:spPr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1524000"/>
            <a:ext cx="8763000" cy="5105400"/>
          </a:xfrm>
        </p:spPr>
        <p:txBody>
          <a:bodyPr/>
          <a:lstStyle/>
          <a:p>
            <a:pPr algn="l"/>
            <a:r>
              <a:rPr lang="en-US" dirty="0" smtClean="0"/>
              <a:t>Reynolds, S. S. (2021). How to win friends and influence people—as a nursing leader. </a:t>
            </a:r>
            <a:r>
              <a:rPr lang="en-US" i="1" dirty="0" smtClean="0"/>
              <a:t>Nurse Leader</a:t>
            </a:r>
            <a:r>
              <a:rPr lang="en-US" dirty="0" smtClean="0"/>
              <a:t>, </a:t>
            </a:r>
            <a:r>
              <a:rPr lang="en-US" i="1" dirty="0" smtClean="0"/>
              <a:t>19</a:t>
            </a:r>
            <a:r>
              <a:rPr lang="en-US" dirty="0" smtClean="0"/>
              <a:t>(1), 87-89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Carnegie, D. (2019). </a:t>
            </a:r>
            <a:r>
              <a:rPr lang="en-US" i="1" dirty="0" smtClean="0"/>
              <a:t>How to Win Friends and Influence</a:t>
            </a:r>
            <a:r>
              <a:rPr lang="en-US" dirty="0" smtClean="0"/>
              <a:t>. </a:t>
            </a:r>
            <a:r>
              <a:rPr lang="en-US" dirty="0" err="1" smtClean="0"/>
              <a:t>Jaico</a:t>
            </a:r>
            <a:r>
              <a:rPr lang="en-US" dirty="0" smtClean="0"/>
              <a:t> Publishing House</a:t>
            </a:r>
            <a:r>
              <a:rPr lang="en-US" dirty="0" smtClean="0"/>
              <a:t>.</a:t>
            </a:r>
          </a:p>
          <a:p>
            <a:pPr algn="l"/>
            <a:r>
              <a:rPr lang="en-US" dirty="0" smtClean="0"/>
              <a:t>Andersen, J. A. (2018). Servant leadership and transformational leadership: From comparisons to farewells. </a:t>
            </a:r>
            <a:r>
              <a:rPr lang="en-US" i="1" dirty="0" smtClean="0"/>
              <a:t>Leadership &amp; Organization Development Journal</a:t>
            </a:r>
            <a:r>
              <a:rPr lang="en-US" dirty="0" smtClean="0"/>
              <a:t>.</a:t>
            </a:r>
          </a:p>
          <a:p>
            <a:pPr algn="l"/>
            <a:r>
              <a:rPr lang="en-US" dirty="0" err="1" smtClean="0"/>
              <a:t>Wuryani</a:t>
            </a:r>
            <a:r>
              <a:rPr lang="en-US" dirty="0" smtClean="0"/>
              <a:t>, E., </a:t>
            </a:r>
            <a:r>
              <a:rPr lang="en-US" dirty="0" err="1" smtClean="0"/>
              <a:t>Rodlib</a:t>
            </a:r>
            <a:r>
              <a:rPr lang="en-US" dirty="0" smtClean="0"/>
              <a:t>, A., </a:t>
            </a:r>
            <a:r>
              <a:rPr lang="en-US" dirty="0" err="1" smtClean="0"/>
              <a:t>Sutarsib</a:t>
            </a:r>
            <a:r>
              <a:rPr lang="en-US" dirty="0" smtClean="0"/>
              <a:t>, S., </a:t>
            </a:r>
            <a:r>
              <a:rPr lang="en-US" dirty="0" err="1" smtClean="0"/>
              <a:t>Dewib</a:t>
            </a:r>
            <a:r>
              <a:rPr lang="en-US" dirty="0" smtClean="0"/>
              <a:t>, N., &amp; </a:t>
            </a:r>
            <a:r>
              <a:rPr lang="en-US" dirty="0" err="1" smtClean="0"/>
              <a:t>Arifb</a:t>
            </a:r>
            <a:r>
              <a:rPr lang="en-US" dirty="0" smtClean="0"/>
              <a:t>, D. (2021). Analysis of decision support system on situational leadership styles on work motivation and employee performance. </a:t>
            </a:r>
            <a:r>
              <a:rPr lang="en-US" i="1" dirty="0" smtClean="0"/>
              <a:t>Management Science Letters</a:t>
            </a:r>
            <a:r>
              <a:rPr lang="en-US" dirty="0" smtClean="0"/>
              <a:t>, </a:t>
            </a:r>
            <a:r>
              <a:rPr lang="en-US" i="1" dirty="0" smtClean="0"/>
              <a:t>11</a:t>
            </a:r>
            <a:r>
              <a:rPr lang="en-US" dirty="0" smtClean="0"/>
              <a:t>(2), 365-372.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</TotalTime>
  <Words>923</Words>
  <Application>Microsoft Office PowerPoint</Application>
  <PresentationFormat>On-screen Show (4:3)</PresentationFormat>
  <Paragraphs>109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How to Win Friends and Influence People </vt:lpstr>
      <vt:lpstr>Introduction</vt:lpstr>
      <vt:lpstr>Main Ideas  </vt:lpstr>
      <vt:lpstr>Transformational Leadership Theory </vt:lpstr>
      <vt:lpstr>Situational Leadership Theory </vt:lpstr>
      <vt:lpstr>Democratic Leadership Theory </vt:lpstr>
      <vt:lpstr>Servant Leadership Theory </vt:lpstr>
      <vt:lpstr>Application to Nursing </vt:lpstr>
      <vt:lpstr>Cont’</vt:lpstr>
      <vt:lpstr>Implications to Nursing </vt:lpstr>
      <vt:lpstr>Conclusion </vt:lpstr>
      <vt:lpstr>References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23</cp:revision>
  <dcterms:created xsi:type="dcterms:W3CDTF">2021-11-22T02:28:01Z</dcterms:created>
  <dcterms:modified xsi:type="dcterms:W3CDTF">2021-11-22T16:20:05Z</dcterms:modified>
</cp:coreProperties>
</file>